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5" d="100"/>
          <a:sy n="65" d="100"/>
        </p:scale>
        <p:origin x="-1536" y="-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0374" y="0"/>
            <a:ext cx="2293626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581400"/>
            <a:ext cx="3962400" cy="21336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438400" y="1447800"/>
            <a:ext cx="3962400" cy="213360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582988" y="6426201"/>
            <a:ext cx="2819399" cy="126999"/>
          </a:xfrm>
        </p:spPr>
        <p:txBody>
          <a:bodyPr/>
          <a:lstStyle/>
          <a:p>
            <a:fld id="{FEE82A60-AD3B-4912-AD05-CB3AC833B876}" type="datetimeFigureOut">
              <a:rPr lang="en-US" smtClean="0"/>
              <a:t>9/20/2012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6414976" y="6400800"/>
            <a:ext cx="457200" cy="152400"/>
          </a:xfrm>
        </p:spPr>
        <p:txBody>
          <a:bodyPr/>
          <a:lstStyle>
            <a:lvl1pPr algn="r">
              <a:defRPr/>
            </a:lvl1pPr>
          </a:lstStyle>
          <a:p>
            <a:fld id="{C11E3931-160A-4E7F-9FBE-A3F4411B76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581400" y="6296248"/>
            <a:ext cx="2820987" cy="1524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82A60-AD3B-4912-AD05-CB3AC833B876}" type="datetimeFigureOut">
              <a:rPr lang="en-US" smtClean="0"/>
              <a:t>9/20/2012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1E3931-160A-4E7F-9FBE-A3F4411B76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82A60-AD3B-4912-AD05-CB3AC833B876}" type="datetimeFigureOut">
              <a:rPr lang="en-US" smtClean="0"/>
              <a:t>9/20/2012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1E3931-160A-4E7F-9FBE-A3F4411B76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3657600" cy="5714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82A60-AD3B-4912-AD05-CB3AC833B876}" type="datetimeFigureOut">
              <a:rPr lang="en-US" smtClean="0"/>
              <a:t>9/20/2012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1E3931-160A-4E7F-9FBE-A3F4411B76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0" y="0"/>
            <a:ext cx="2293626" cy="68580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9788" y="6426201"/>
            <a:ext cx="2819399" cy="126999"/>
          </a:xfrm>
        </p:spPr>
        <p:txBody>
          <a:bodyPr/>
          <a:lstStyle/>
          <a:p>
            <a:fld id="{FEE82A60-AD3B-4912-AD05-CB3AC833B876}" type="datetimeFigureOut">
              <a:rPr lang="en-US" smtClean="0"/>
              <a:t>9/20/2012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4116388" y="6400800"/>
            <a:ext cx="533400" cy="152400"/>
          </a:xfrm>
        </p:spPr>
        <p:txBody>
          <a:bodyPr/>
          <a:lstStyle/>
          <a:p>
            <a:fld id="{C11E3931-160A-4E7F-9FBE-A3F4411B76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38200" y="6296248"/>
            <a:ext cx="2820987" cy="152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3200400" cy="175260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3578224"/>
            <a:ext cx="3200645" cy="145976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4290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572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82A60-AD3B-4912-AD05-CB3AC833B876}" type="datetimeFigureOut">
              <a:rPr lang="en-US" smtClean="0"/>
              <a:t>9/20/2012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1E3931-160A-4E7F-9FBE-A3F4411B76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75238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675288"/>
            <a:ext cx="3581400" cy="2525112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 baseline="0"/>
            </a:lvl4pPr>
            <a:lvl5pPr>
              <a:buFont typeface="Wingdings" pitchFamily="2" charset="2"/>
              <a:buChar char="§"/>
              <a:defRPr sz="1400"/>
            </a:lvl5pPr>
            <a:lvl6pPr>
              <a:buFont typeface="Wingdings" pitchFamily="2" charset="2"/>
              <a:buChar char="§"/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99" y="3429000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9" y="3840162"/>
            <a:ext cx="3581400" cy="2515198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82A60-AD3B-4912-AD05-CB3AC833B876}" type="datetimeFigureOut">
              <a:rPr lang="en-US" smtClean="0"/>
              <a:t>9/20/2012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1E3931-160A-4E7F-9FBE-A3F4411B76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457200"/>
            <a:ext cx="3962400" cy="571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82A60-AD3B-4912-AD05-CB3AC833B876}" type="datetimeFigureOut">
              <a:rPr lang="en-US" smtClean="0"/>
              <a:t>9/20/2012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1E3931-160A-4E7F-9FBE-A3F4411B76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82A60-AD3B-4912-AD05-CB3AC833B876}" type="datetimeFigureOut">
              <a:rPr lang="en-US" smtClean="0"/>
              <a:t>9/20/2012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1E3931-160A-4E7F-9FBE-A3F4411B76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4837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4700016" cy="3505200"/>
          </a:xfrm>
        </p:spPr>
        <p:txBody>
          <a:bodyPr>
            <a:normAutofit/>
          </a:bodyPr>
          <a:lstStyle>
            <a:lvl1pPr marL="228600" indent="-182880"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82A60-AD3B-4912-AD05-CB3AC833B876}" type="datetimeFigureOut">
              <a:rPr lang="en-US" smtClean="0"/>
              <a:t>9/20/2012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1E3931-160A-4E7F-9FBE-A3F4411B76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676400"/>
            <a:ext cx="4696967" cy="3505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5972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82A60-AD3B-4912-AD05-CB3AC833B876}" type="datetimeFigureOut">
              <a:rPr lang="en-US" smtClean="0"/>
              <a:t>9/20/2012</a:t>
            </a:fld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1E3931-160A-4E7F-9FBE-A3F4411B76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23693" y="0"/>
            <a:ext cx="320307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7200"/>
            <a:ext cx="3657600" cy="571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772400" y="6400800"/>
            <a:ext cx="5334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1E3931-160A-4E7F-9FBE-A3F4411B76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4876801" y="6426201"/>
            <a:ext cx="2819399" cy="12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EE82A60-AD3B-4912-AD05-CB3AC833B876}" type="datetimeFigureOut">
              <a:rPr lang="en-US" smtClean="0"/>
              <a:t>9/20/2012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875213" y="6296248"/>
            <a:ext cx="2820987" cy="152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14300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2588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9164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5943600" cy="2133600"/>
          </a:xfrm>
        </p:spPr>
        <p:txBody>
          <a:bodyPr>
            <a:normAutofit/>
          </a:bodyPr>
          <a:lstStyle/>
          <a:p>
            <a:pPr algn="ctr"/>
            <a:r>
              <a:rPr lang="th-TH" b="1" dirty="0"/>
              <a:t>ซอฟแวร์ตรวจสอบการใช้</a:t>
            </a:r>
            <a:r>
              <a:rPr lang="th-TH" b="1" dirty="0" smtClean="0"/>
              <a:t>ไฟฟ้าของ</a:t>
            </a:r>
            <a:r>
              <a:rPr lang="th-TH" b="1" dirty="0"/>
              <a:t>เครื่อง</a:t>
            </a:r>
            <a:r>
              <a:rPr lang="th-TH" b="1" dirty="0" smtClean="0"/>
              <a:t>คอมพิวเตอร์</a:t>
            </a:r>
            <a:r>
              <a:rPr lang="en-US" dirty="0" smtClean="0"/>
              <a:t>Energy Monitor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3810000"/>
            <a:ext cx="5943600" cy="2133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dirty="0" smtClean="0"/>
              <a:t>นาย วสพล      รุ่งโรจน์วรกุล  </a:t>
            </a:r>
            <a:r>
              <a:rPr lang="en-US" dirty="0" smtClean="0"/>
              <a:t>521625022017-2</a:t>
            </a:r>
          </a:p>
          <a:p>
            <a:pPr algn="l"/>
            <a:r>
              <a:rPr lang="th-TH" dirty="0" smtClean="0"/>
              <a:t>นาย สหชาติ    สุขพรหม	</a:t>
            </a:r>
            <a:r>
              <a:rPr lang="en-US" dirty="0"/>
              <a:t> </a:t>
            </a:r>
            <a:r>
              <a:rPr lang="en-US" dirty="0" smtClean="0"/>
              <a:t>521625022029-7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2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09600" y="457200"/>
            <a:ext cx="7086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9 </a:t>
            </a:r>
            <a:r>
              <a:rPr lang="th-TH" sz="4000" b="1" dirty="0">
                <a:latin typeface="Angsana New" pitchFamily="18" charset="-34"/>
                <a:cs typeface="Angsana New" pitchFamily="18" charset="-34"/>
              </a:rPr>
              <a:t>แผนการดำเนินงาน</a:t>
            </a:r>
            <a:endParaRPr lang="en-US" sz="40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6" t="23077" r="23991" b="9038"/>
          <a:stretch/>
        </p:blipFill>
        <p:spPr bwMode="auto">
          <a:xfrm>
            <a:off x="1506414" y="1143000"/>
            <a:ext cx="6189786" cy="496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03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09600" y="457200"/>
            <a:ext cx="7086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10 </a:t>
            </a:r>
            <a:r>
              <a:rPr lang="th-TH" sz="4000" b="1" dirty="0">
                <a:latin typeface="Angsana New" pitchFamily="18" charset="-34"/>
                <a:cs typeface="Angsana New" pitchFamily="18" charset="-34"/>
              </a:rPr>
              <a:t>ผังงานแสดงขั้นตอนการทำงานของโปรแกรม</a:t>
            </a:r>
            <a:endParaRPr lang="en-US" sz="40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6" name="Picture 5" descr="H:\GitB\EM_text\FlowChartCh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990600"/>
            <a:ext cx="3562350" cy="54949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668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09600" y="457200"/>
            <a:ext cx="7086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11 </a:t>
            </a:r>
            <a:r>
              <a:rPr lang="th-TH" sz="4000" b="1" dirty="0">
                <a:latin typeface="Angsana New" pitchFamily="18" charset="-34"/>
                <a:cs typeface="Angsana New" pitchFamily="18" charset="-34"/>
              </a:rPr>
              <a:t>ออกแบบหน้าจอของโปรแกรม </a:t>
            </a:r>
            <a:r>
              <a:rPr lang="en-US" sz="4000" b="1" dirty="0">
                <a:latin typeface="Angsana New" pitchFamily="18" charset="-34"/>
                <a:cs typeface="Angsana New" pitchFamily="18" charset="-34"/>
              </a:rPr>
              <a:t>(User interface)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765412" y="5105400"/>
            <a:ext cx="7162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ไอคอนซอ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ฟ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แวร์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ที่ปรากฎบริเวณ 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system tray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32212" t="37914"/>
          <a:stretch/>
        </p:blipFill>
        <p:spPr bwMode="auto">
          <a:xfrm>
            <a:off x="1447800" y="1585913"/>
            <a:ext cx="5976937" cy="35194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14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09600" y="457200"/>
            <a:ext cx="7086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11 </a:t>
            </a:r>
            <a:r>
              <a:rPr lang="th-TH" sz="4000" b="1" dirty="0">
                <a:latin typeface="Angsana New" pitchFamily="18" charset="-34"/>
                <a:cs typeface="Angsana New" pitchFamily="18" charset="-34"/>
              </a:rPr>
              <a:t>ออกแบบหน้าจอของโปรแกรม 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(</a:t>
            </a:r>
            <a:r>
              <a:rPr lang="th-TH" sz="4000" b="1" dirty="0" smtClean="0">
                <a:latin typeface="Angsana New" pitchFamily="18" charset="-34"/>
                <a:cs typeface="Angsana New" pitchFamily="18" charset="-34"/>
              </a:rPr>
              <a:t>ต่อ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)</a:t>
            </a:r>
            <a:endParaRPr lang="en-US" sz="4000" b="1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52564" t="63227" b="57"/>
          <a:stretch/>
        </p:blipFill>
        <p:spPr bwMode="auto">
          <a:xfrm>
            <a:off x="1143000" y="1524000"/>
            <a:ext cx="6625987" cy="3238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765412" y="4953000"/>
            <a:ext cx="7162800" cy="495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ไอคอนซอ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ฟ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แวร์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ที่ปรากฎบริเวณ 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system tray</a:t>
            </a:r>
          </a:p>
        </p:txBody>
      </p:sp>
    </p:spTree>
    <p:extLst>
      <p:ext uri="{BB962C8B-B14F-4D97-AF65-F5344CB8AC3E}">
        <p14:creationId xmlns:p14="http://schemas.microsoft.com/office/powerpoint/2010/main" val="280116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09600" y="457200"/>
            <a:ext cx="7086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11 </a:t>
            </a:r>
            <a:r>
              <a:rPr lang="th-TH" sz="4000" b="1" dirty="0">
                <a:latin typeface="Angsana New" pitchFamily="18" charset="-34"/>
                <a:cs typeface="Angsana New" pitchFamily="18" charset="-34"/>
              </a:rPr>
              <a:t>ออกแบบหน้าจอของโปรแกรม 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(</a:t>
            </a:r>
            <a:r>
              <a:rPr lang="th-TH" sz="4000" b="1" dirty="0" smtClean="0">
                <a:latin typeface="Angsana New" pitchFamily="18" charset="-34"/>
                <a:cs typeface="Angsana New" pitchFamily="18" charset="-34"/>
              </a:rPr>
              <a:t>ต่อ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)</a:t>
            </a:r>
            <a:endParaRPr lang="en-US" sz="4000" b="1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762000" y="1295400"/>
            <a:ext cx="71628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dirty="0" smtClean="0">
                <a:latin typeface="Angsana New" pitchFamily="18" charset="-34"/>
                <a:cs typeface="Angsana New" pitchFamily="18" charset="-34"/>
              </a:rPr>
              <a:t>	เครื่อง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ที่จะทำการส่งข้อมูล จะมีไอคอนของซอฟแวร์ปรากฏใน 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system tray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  แสดงว่าซอฟแวร์กำลังทำงานอยู่ และคอยตรวจสอบการเคลื่อนไหวของเคอเซอร์ หากไม่มีการเคลื่อนไหวเป็นระยะเวลานานตามที่เครื่องเซอเวอร์กำหนดไว้ จะส่ง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ข้อมูลไป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ยังเซอเวอร์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8513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09600" y="457200"/>
            <a:ext cx="7086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11 </a:t>
            </a:r>
            <a:r>
              <a:rPr lang="th-TH" sz="4000" b="1" dirty="0">
                <a:latin typeface="Angsana New" pitchFamily="18" charset="-34"/>
                <a:cs typeface="Angsana New" pitchFamily="18" charset="-34"/>
              </a:rPr>
              <a:t>ออกแบบหน้าจอของโปรแกรม 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(</a:t>
            </a:r>
            <a:r>
              <a:rPr lang="th-TH" sz="4000" b="1" dirty="0" smtClean="0">
                <a:latin typeface="Angsana New" pitchFamily="18" charset="-34"/>
                <a:cs typeface="Angsana New" pitchFamily="18" charset="-34"/>
              </a:rPr>
              <a:t>ต่อ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)</a:t>
            </a:r>
            <a:endParaRPr lang="en-US" sz="4000" b="1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59936" t="66419"/>
          <a:stretch/>
        </p:blipFill>
        <p:spPr bwMode="auto">
          <a:xfrm>
            <a:off x="1600200" y="1245235"/>
            <a:ext cx="5943599" cy="27933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777922" y="4038600"/>
            <a:ext cx="7162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dirty="0">
                <a:latin typeface="Angsana New" pitchFamily="18" charset="-34"/>
                <a:cs typeface="Angsana New" pitchFamily="18" charset="-34"/>
              </a:rPr>
              <a:t>เมื่อคลิกขวาที่ ไอคอน จะปรากฏเมนูให้เลือก 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2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เมนู  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  <a:p>
            <a:pPr algn="l"/>
            <a:r>
              <a:rPr lang="en-US" dirty="0" smtClean="0">
                <a:latin typeface="Angsana New" pitchFamily="18" charset="-34"/>
                <a:cs typeface="Angsana New" pitchFamily="18" charset="-34"/>
              </a:rPr>
              <a:t>1. Information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คือ ข้อมูลของเครื่องคอมพิวเตอร์ที่ใช้อยู่ และ หมายเลข 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IP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ของเครื่องเซอเวอร์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  <a:p>
            <a:pPr algn="l"/>
            <a:r>
              <a:rPr lang="en-US" dirty="0" smtClean="0">
                <a:latin typeface="Angsana New" pitchFamily="18" charset="-34"/>
                <a:cs typeface="Angsana New" pitchFamily="18" charset="-34"/>
              </a:rPr>
              <a:t>2. About 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Energy Monitor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คือ ข้อมูลของซอฟแวร์ และ ผู้จัดทำ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6484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09600" y="457200"/>
            <a:ext cx="7086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11 </a:t>
            </a:r>
            <a:r>
              <a:rPr lang="th-TH" sz="4000" b="1" dirty="0">
                <a:latin typeface="Angsana New" pitchFamily="18" charset="-34"/>
                <a:cs typeface="Angsana New" pitchFamily="18" charset="-34"/>
              </a:rPr>
              <a:t>ออกแบบหน้าจอของโปรแกรม 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(</a:t>
            </a:r>
            <a:r>
              <a:rPr lang="th-TH" sz="4000" b="1" dirty="0" smtClean="0">
                <a:latin typeface="Angsana New" pitchFamily="18" charset="-34"/>
                <a:cs typeface="Angsana New" pitchFamily="18" charset="-34"/>
              </a:rPr>
              <a:t>ต่อ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)</a:t>
            </a:r>
            <a:endParaRPr lang="en-US" sz="4000" b="1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762000" y="3962400"/>
            <a:ext cx="74676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dirty="0">
                <a:latin typeface="Angsana New" pitchFamily="18" charset="-34"/>
                <a:cs typeface="Angsana New" pitchFamily="18" charset="-34"/>
              </a:rPr>
              <a:t>เมื่อคลิกที่ 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 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Information 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จะ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ปรากฏหน้าจอ แสดงข้อมูลที่จะส่งไปยังเครื่องเซอเวอร์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  <a:p>
            <a:pPr algn="l"/>
            <a:r>
              <a:rPr lang="en-US" dirty="0" smtClean="0">
                <a:latin typeface="Angsana New" pitchFamily="18" charset="-34"/>
                <a:cs typeface="Angsana New" pitchFamily="18" charset="-34"/>
              </a:rPr>
              <a:t> 1. Server 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IP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คือ หมายเลข 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IP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เครื่องเซอเวอร์ ที่จะส่งข้อมูลไปเก็บไว้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  <a:p>
            <a:pPr algn="l"/>
            <a:r>
              <a:rPr lang="en-US" dirty="0" smtClean="0">
                <a:latin typeface="Angsana New" pitchFamily="18" charset="-34"/>
                <a:cs typeface="Angsana New" pitchFamily="18" charset="-34"/>
              </a:rPr>
              <a:t> 2. MAC 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Address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 คือ หมายเลขเครื่องที่ใช้งาน ไม่สามารถเปลี่ยนแปลงได้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  <a:p>
            <a:pPr algn="l"/>
            <a:r>
              <a:rPr lang="en-US" dirty="0" smtClean="0">
                <a:latin typeface="Angsana New" pitchFamily="18" charset="-34"/>
                <a:cs typeface="Angsana New" pitchFamily="18" charset="-34"/>
              </a:rPr>
              <a:t>3. Name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คือ ชื่อผู้ใช้งาน ค่าเริ่มต้นจะเป็นชื่อของ 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Computer Name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 ของเครื่องนั้นสามารถเปลี่ยนแปลงได้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  <a:p>
            <a:pPr algn="l"/>
            <a:r>
              <a:rPr lang="en-US" dirty="0" smtClean="0">
                <a:latin typeface="Angsana New" pitchFamily="18" charset="-34"/>
                <a:cs typeface="Angsana New" pitchFamily="18" charset="-34"/>
              </a:rPr>
              <a:t>4. Detail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คือ รายละเอียดที่เพิ่มเข้าไป เช่น แผนก สาขา สามารถใส่หรือไม่ใส่ก็ได้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0" t="30787" r="30930" b="31015"/>
          <a:stretch/>
        </p:blipFill>
        <p:spPr bwMode="auto">
          <a:xfrm>
            <a:off x="2133600" y="1468120"/>
            <a:ext cx="4295775" cy="2418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4646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09600" y="457200"/>
            <a:ext cx="7086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11 </a:t>
            </a:r>
            <a:r>
              <a:rPr lang="th-TH" sz="4000" b="1" dirty="0">
                <a:latin typeface="Angsana New" pitchFamily="18" charset="-34"/>
                <a:cs typeface="Angsana New" pitchFamily="18" charset="-34"/>
              </a:rPr>
              <a:t>ออกแบบหน้าจอของโปรแกรม 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(</a:t>
            </a:r>
            <a:r>
              <a:rPr lang="th-TH" sz="4000" b="1" dirty="0" smtClean="0">
                <a:latin typeface="Angsana New" pitchFamily="18" charset="-34"/>
                <a:cs typeface="Angsana New" pitchFamily="18" charset="-34"/>
              </a:rPr>
              <a:t>ต่อ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)</a:t>
            </a:r>
            <a:endParaRPr lang="en-US" sz="4000" b="1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4" t="30787" r="35897" b="19612"/>
          <a:stretch/>
        </p:blipFill>
        <p:spPr bwMode="auto">
          <a:xfrm>
            <a:off x="2825750" y="1295400"/>
            <a:ext cx="3492500" cy="2619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4" t="65384" r="32863" b="17308"/>
          <a:stretch/>
        </p:blipFill>
        <p:spPr bwMode="auto">
          <a:xfrm>
            <a:off x="1524000" y="4419600"/>
            <a:ext cx="5661538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518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09600" y="457200"/>
            <a:ext cx="7086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11 </a:t>
            </a:r>
            <a:r>
              <a:rPr lang="th-TH" sz="4000" b="1" dirty="0">
                <a:latin typeface="Angsana New" pitchFamily="18" charset="-34"/>
                <a:cs typeface="Angsana New" pitchFamily="18" charset="-34"/>
              </a:rPr>
              <a:t>ออกแบบหน้าจอของโปรแกรม 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(</a:t>
            </a:r>
            <a:r>
              <a:rPr lang="th-TH" sz="4000" b="1" dirty="0" smtClean="0">
                <a:latin typeface="Angsana New" pitchFamily="18" charset="-34"/>
                <a:cs typeface="Angsana New" pitchFamily="18" charset="-34"/>
              </a:rPr>
              <a:t>ต่อ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)</a:t>
            </a:r>
            <a:endParaRPr lang="en-US" sz="4000" b="1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9703" t="30226" r="24982" b="7395"/>
          <a:stretch/>
        </p:blipFill>
        <p:spPr bwMode="auto">
          <a:xfrm>
            <a:off x="1828800" y="1181100"/>
            <a:ext cx="5227955" cy="3314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8" t="55550" r="29651" b="17211"/>
          <a:stretch/>
        </p:blipFill>
        <p:spPr bwMode="auto">
          <a:xfrm>
            <a:off x="1733265" y="4560626"/>
            <a:ext cx="5581935" cy="1992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685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09600" y="457200"/>
            <a:ext cx="7086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11 </a:t>
            </a:r>
            <a:r>
              <a:rPr lang="th-TH" sz="4000" b="1" dirty="0">
                <a:latin typeface="Angsana New" pitchFamily="18" charset="-34"/>
                <a:cs typeface="Angsana New" pitchFamily="18" charset="-34"/>
              </a:rPr>
              <a:t>ออกแบบหน้าจอของโปรแกรม 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(</a:t>
            </a:r>
            <a:r>
              <a:rPr lang="th-TH" sz="4000" b="1" dirty="0" smtClean="0">
                <a:latin typeface="Angsana New" pitchFamily="18" charset="-34"/>
                <a:cs typeface="Angsana New" pitchFamily="18" charset="-34"/>
              </a:rPr>
              <a:t>ต่อ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)</a:t>
            </a:r>
            <a:endParaRPr lang="en-US" sz="4000" b="1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762000" y="3962400"/>
            <a:ext cx="74676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dirty="0">
                <a:latin typeface="Angsana New" pitchFamily="18" charset="-34"/>
                <a:cs typeface="Angsana New" pitchFamily="18" charset="-34"/>
              </a:rPr>
              <a:t>แท็ป 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Chart</a:t>
            </a:r>
          </a:p>
          <a:p>
            <a:pPr algn="l"/>
            <a:r>
              <a:rPr lang="en-US" dirty="0" smtClean="0">
                <a:latin typeface="Angsana New" pitchFamily="18" charset="-34"/>
                <a:cs typeface="Angsana New" pitchFamily="18" charset="-34"/>
              </a:rPr>
              <a:t>	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จะ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แสดงรายงานในรูปแบบกราฟเส้นซึ่งจะสามารถเลือกดูได้ตาม รายวัน รายงานภายในเดือน รายเดือน โดยหน่วยการสิ้นเปลืองพลังงานจะแสดงเป็น 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Unit</a:t>
            </a:r>
          </a:p>
          <a:p>
            <a:pPr algn="l"/>
            <a:r>
              <a:rPr lang="th-TH" dirty="0">
                <a:latin typeface="Angsana New" pitchFamily="18" charset="-34"/>
                <a:cs typeface="Angsana New" pitchFamily="18" charset="-34"/>
              </a:rPr>
              <a:t>สำหรับการใช้ไฟฟ้า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 1 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หน่วยหรือ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 1 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ยูนิตคือ เครื่องใช้ไฟฟ้าขนาด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 1,000 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วัตต์ที่ใช้งานใน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 1 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ชั่วโมง หรือใช้สูตรการคำนวณดังนี้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  <a:p>
            <a:pPr algn="l"/>
            <a:r>
              <a:rPr lang="en-US" dirty="0">
                <a:latin typeface="Angsana New" pitchFamily="18" charset="-34"/>
                <a:cs typeface="Angsana New" pitchFamily="18" charset="-34"/>
              </a:rPr>
              <a:t> 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      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กำลังไฟฟ้า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(วัตต์)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 ÷1000 x 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จำนวนชั่วโมงที่ใช้งาน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 = 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จำนวนหน่วยหรือยูนิต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6" t="37254" r="54909" b="49407"/>
          <a:stretch/>
        </p:blipFill>
        <p:spPr bwMode="auto">
          <a:xfrm>
            <a:off x="2521537" y="1300094"/>
            <a:ext cx="3726863" cy="2433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08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7162800" cy="762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latin typeface="Angsana New" pitchFamily="18" charset="-34"/>
                <a:cs typeface="Angsana New" pitchFamily="18" charset="-34"/>
              </a:rPr>
              <a:t>1  </a:t>
            </a:r>
            <a:r>
              <a:rPr lang="th-TH" sz="4000" b="1" dirty="0">
                <a:latin typeface="Angsana New" pitchFamily="18" charset="-34"/>
                <a:cs typeface="Angsana New" pitchFamily="18" charset="-34"/>
              </a:rPr>
              <a:t>ที่มาและความสำคัญของปัญหา</a:t>
            </a:r>
            <a:endParaRPr lang="en-US" sz="4000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650543" y="1828800"/>
            <a:ext cx="7162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0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33400" y="1295400"/>
            <a:ext cx="7162800" cy="502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ngsana New" pitchFamily="18" charset="-34"/>
                <a:cs typeface="Angsana New" pitchFamily="18" charset="-34"/>
              </a:rPr>
              <a:t>	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ปริมาณ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การใช้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ไฟฟ้า มี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แนวโน้มที่จะมาก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ขึ้น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  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การ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ประหยัดพลังงานไฟฟ้าจึงเป็นสิ่งที่ควรคำนึงถึงเป็นอันดับ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ต้นๆ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  <a:p>
            <a:pPr algn="l"/>
            <a:r>
              <a:rPr lang="en-US" dirty="0" smtClean="0">
                <a:latin typeface="Angsana New" pitchFamily="18" charset="-34"/>
                <a:cs typeface="Angsana New" pitchFamily="18" charset="-34"/>
              </a:rPr>
              <a:t>	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การ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ทำงานในปัจจุบันเครื่องคอมพิวเตอร์มีส่วน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สำคัญใน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การ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ทำงาน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  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ใน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องค์กรใหญ่ๆหลายแห่งมี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คอมพิวเตอร์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เป็นจำนวน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มาก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  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การ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สูญเสียพลังงานไฟฟ้าในส่วนนี้จึงมาก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ขึ้นเพราะ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พฤติกรรมของ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ผู้ใช้</a:t>
            </a:r>
            <a:endParaRPr lang="en-US" dirty="0" smtClean="0">
              <a:latin typeface="Angsana New" pitchFamily="18" charset="-34"/>
              <a:cs typeface="Angsana New" pitchFamily="18" charset="-34"/>
            </a:endParaRPr>
          </a:p>
          <a:p>
            <a:pPr algn="l"/>
            <a:r>
              <a:rPr lang="en-US" dirty="0">
                <a:latin typeface="Angsana New" pitchFamily="18" charset="-34"/>
                <a:cs typeface="Angsana New" pitchFamily="18" charset="-34"/>
              </a:rPr>
              <a:t>	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เพื่อให้เห็น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ถึง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พลังงานไฟฟ้าที่สูญเสียไปโดยเปล่าประโยชน์ในขณะที่ไม่ได้ใช้งานเครื่อง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คอมพิวเตอร์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ทางผู้จัดทำจึงมีแนวคิด ในการทำซอฟแวร์ตรวจสอบการใช้ไฟฟ้า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ของเครื่อง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คอมพิวเตอร์เพื่อเก็บข้อมูล การใช้ไฟฟ้าในระหว่างที่ไม่ได้ใช้งาน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0803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09600" y="457200"/>
            <a:ext cx="7086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11 </a:t>
            </a:r>
            <a:r>
              <a:rPr lang="th-TH" sz="4000" b="1" dirty="0">
                <a:latin typeface="Angsana New" pitchFamily="18" charset="-34"/>
                <a:cs typeface="Angsana New" pitchFamily="18" charset="-34"/>
              </a:rPr>
              <a:t>ออกแบบหน้าจอของโปรแกรม 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(</a:t>
            </a:r>
            <a:r>
              <a:rPr lang="th-TH" sz="4000" b="1" dirty="0" smtClean="0">
                <a:latin typeface="Angsana New" pitchFamily="18" charset="-34"/>
                <a:cs typeface="Angsana New" pitchFamily="18" charset="-34"/>
              </a:rPr>
              <a:t>ต่อ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)</a:t>
            </a:r>
            <a:endParaRPr lang="en-US" sz="4000" b="1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7" t="28939" r="23537" b="4823"/>
          <a:stretch/>
        </p:blipFill>
        <p:spPr bwMode="auto">
          <a:xfrm>
            <a:off x="1905000" y="990600"/>
            <a:ext cx="5000625" cy="33229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762000" y="4313554"/>
            <a:ext cx="7467600" cy="2239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dirty="0">
                <a:latin typeface="Angsana New" pitchFamily="18" charset="-34"/>
                <a:cs typeface="Angsana New" pitchFamily="18" charset="-34"/>
              </a:rPr>
              <a:t>แท็ป 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detail</a:t>
            </a:r>
          </a:p>
          <a:p>
            <a:pPr algn="l"/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ข้อมูล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ที่รายงานมีดังนี้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  <a:p>
            <a:pPr algn="l"/>
            <a:r>
              <a:rPr lang="en-US" dirty="0">
                <a:latin typeface="Angsana New" pitchFamily="18" charset="-34"/>
                <a:cs typeface="Angsana New" pitchFamily="18" charset="-34"/>
              </a:rPr>
              <a:t>1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.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 รายงานการสิ้นเปลืองในรูปแบบตาราง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  <a:p>
            <a:pPr algn="l"/>
            <a:r>
              <a:rPr lang="en-US" dirty="0" smtClean="0">
                <a:latin typeface="Angsana New" pitchFamily="18" charset="-34"/>
                <a:cs typeface="Angsana New" pitchFamily="18" charset="-34"/>
              </a:rPr>
              <a:t>2.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 จำนวนระยะเวลาในการสิ้นเปลือง 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(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ชั่วโมง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)</a:t>
            </a:r>
          </a:p>
          <a:p>
            <a:pPr algn="l"/>
            <a:r>
              <a:rPr lang="en-US" dirty="0" smtClean="0">
                <a:latin typeface="Angsana New" pitchFamily="18" charset="-34"/>
                <a:cs typeface="Angsana New" pitchFamily="18" charset="-34"/>
              </a:rPr>
              <a:t>3.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 จำนวนหน่วยการสิ้นเปลือง 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(Unit)</a:t>
            </a:r>
          </a:p>
          <a:p>
            <a:pPr algn="l"/>
            <a:r>
              <a:rPr lang="en-US" dirty="0" smtClean="0">
                <a:latin typeface="Angsana New" pitchFamily="18" charset="-34"/>
                <a:cs typeface="Angsana New" pitchFamily="18" charset="-34"/>
              </a:rPr>
              <a:t>4.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 จำนวนเงินที่สิ้นเปลือง 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(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บาท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)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3701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09600" y="457200"/>
            <a:ext cx="7086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11 </a:t>
            </a:r>
            <a:r>
              <a:rPr lang="th-TH" sz="4000" b="1" dirty="0">
                <a:latin typeface="Angsana New" pitchFamily="18" charset="-34"/>
                <a:cs typeface="Angsana New" pitchFamily="18" charset="-34"/>
              </a:rPr>
              <a:t>ออกแบบหน้าจอของโปรแกรม 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(</a:t>
            </a:r>
            <a:r>
              <a:rPr lang="th-TH" sz="4000" b="1" dirty="0" smtClean="0">
                <a:latin typeface="Angsana New" pitchFamily="18" charset="-34"/>
                <a:cs typeface="Angsana New" pitchFamily="18" charset="-34"/>
              </a:rPr>
              <a:t>ต่อ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)</a:t>
            </a:r>
            <a:endParaRPr lang="en-US" sz="4000" b="1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6" t="34405" r="35467" b="23794"/>
          <a:stretch/>
        </p:blipFill>
        <p:spPr bwMode="auto">
          <a:xfrm>
            <a:off x="2595561" y="990600"/>
            <a:ext cx="3952875" cy="30956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762000" y="3962400"/>
            <a:ext cx="74676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dirty="0">
                <a:latin typeface="Angsana New" pitchFamily="18" charset="-34"/>
                <a:cs typeface="Angsana New" pitchFamily="18" charset="-34"/>
              </a:rPr>
              <a:t>เมื่อคลิกเลือกที่  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setting</a:t>
            </a:r>
          </a:p>
          <a:p>
            <a:pPr algn="l"/>
            <a:r>
              <a:rPr lang="th-TH" dirty="0">
                <a:latin typeface="Angsana New" pitchFamily="18" charset="-34"/>
                <a:cs typeface="Angsana New" pitchFamily="18" charset="-34"/>
              </a:rPr>
              <a:t>จะปรากฎหน้าจอให้ตั้งค่า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  <a:p>
            <a:pPr lvl="0" algn="l"/>
            <a:r>
              <a:rPr lang="en-US" dirty="0" smtClean="0">
                <a:latin typeface="Angsana New" pitchFamily="18" charset="-34"/>
                <a:cs typeface="Angsana New" pitchFamily="18" charset="-34"/>
              </a:rPr>
              <a:t>1. 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ค่า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ไฟฟ้าต่อหน่วย  คือ ค่าไฟฟ้าต่อ 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1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หน่วย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  <a:p>
            <a:pPr lvl="0" algn="l"/>
            <a:r>
              <a:rPr lang="en-US" dirty="0" smtClean="0">
                <a:latin typeface="Angsana New" pitchFamily="18" charset="-34"/>
                <a:cs typeface="Angsana New" pitchFamily="18" charset="-34"/>
              </a:rPr>
              <a:t>2. 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ระยะเวลา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ละทิ้งหน้าจอ  คือ  ระยะเวลาที่เครื่องคอมพิวเตอร์ไม่มี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ผู้ใช้งาน </a:t>
            </a:r>
            <a:endParaRPr lang="en-US" dirty="0" smtClean="0">
              <a:latin typeface="Angsana New" pitchFamily="18" charset="-34"/>
              <a:cs typeface="Angsana New" pitchFamily="18" charset="-34"/>
            </a:endParaRPr>
          </a:p>
          <a:p>
            <a:pPr lvl="0" algn="l"/>
            <a:r>
              <a:rPr lang="en-US" dirty="0" smtClean="0">
                <a:latin typeface="Angsana New" pitchFamily="18" charset="-34"/>
                <a:cs typeface="Angsana New" pitchFamily="18" charset="-34"/>
              </a:rPr>
              <a:t>* 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ซอฟแวร์ที่ติดตั้งไว้กับเครื่องผู้ใช้งานจะตรวจสอบค่าระยะเวลาละทิ้งหน้าจอที่กำหนดไว้ เมื่อถึงกำหนดเวลาที่ตั้งไว้จะทำการส่งข้อมูลมายังเครื่องเซอเวอร์  โดยค่าเริ่มต้น อยู่ที่ 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10 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นาที 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822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457200"/>
            <a:ext cx="7086600" cy="5334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2 </a:t>
            </a:r>
            <a:r>
              <a:rPr lang="th-TH" sz="4000" b="1" dirty="0" smtClean="0">
                <a:latin typeface="Angsana New" pitchFamily="18" charset="-34"/>
                <a:cs typeface="Angsana New" pitchFamily="18" charset="-34"/>
              </a:rPr>
              <a:t>วัตถุประสงค์</a:t>
            </a:r>
            <a:r>
              <a:rPr lang="th-TH" sz="4000" b="1" dirty="0">
                <a:latin typeface="Angsana New" pitchFamily="18" charset="-34"/>
                <a:cs typeface="Angsana New" pitchFamily="18" charset="-34"/>
              </a:rPr>
              <a:t>ของ</a:t>
            </a:r>
            <a:r>
              <a:rPr lang="th-TH" sz="4000" b="1" dirty="0" smtClean="0">
                <a:latin typeface="Angsana New" pitchFamily="18" charset="-34"/>
                <a:cs typeface="Angsana New" pitchFamily="18" charset="-34"/>
              </a:rPr>
              <a:t>โครงงาน</a:t>
            </a:r>
            <a:endParaRPr lang="en-US" sz="4000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33400" y="1295400"/>
            <a:ext cx="7162800" cy="502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685800" y="1447800"/>
            <a:ext cx="71628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dirty="0" smtClean="0">
                <a:latin typeface="Angsana New" pitchFamily="18" charset="-34"/>
                <a:cs typeface="Angsana New" pitchFamily="18" charset="-34"/>
              </a:rPr>
              <a:t>2.1 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เพื่อศึกษาพฤติกรรมของพนักงานต่อการใช้คอมพิวเตอร์ 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  <a:p>
            <a:pPr algn="l"/>
            <a:r>
              <a:rPr lang="en-US" dirty="0" smtClean="0">
                <a:latin typeface="Angsana New" pitchFamily="18" charset="-34"/>
                <a:cs typeface="Angsana New" pitchFamily="18" charset="-34"/>
              </a:rPr>
              <a:t>2.2 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เพื่อศึกษาการสิ้นเปลืองพลังงานของการใช้คอมพิวเตอร์ในพนักงานขององค์กร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  <a:p>
            <a:pPr algn="l"/>
            <a:r>
              <a:rPr lang="en-US" dirty="0" smtClean="0">
                <a:latin typeface="Angsana New" pitchFamily="18" charset="-34"/>
                <a:cs typeface="Angsana New" pitchFamily="18" charset="-34"/>
              </a:rPr>
              <a:t>2.3 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เพื่อพัฒนาซอฟแวร์เพื่อการติดตามพฤติกรรมของพนักงานในองค์กรต่อการใช้พลังงานของเครื่องคอมพิวเตอร์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645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609600" y="457200"/>
            <a:ext cx="7086600" cy="5334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Angsana New" pitchFamily="18" charset="-34"/>
                <a:cs typeface="Angsana New" pitchFamily="18" charset="-34"/>
              </a:rPr>
              <a:t>3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4000" b="1" dirty="0">
                <a:latin typeface="Angsana New" pitchFamily="18" charset="-34"/>
                <a:cs typeface="Angsana New" pitchFamily="18" charset="-34"/>
              </a:rPr>
              <a:t>ขอบเขตของโครงงาน</a:t>
            </a:r>
            <a:endParaRPr lang="en-US" sz="4000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685800" y="990600"/>
            <a:ext cx="7162800" cy="518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dirty="0"/>
              <a:t>ขอบเขตของโปรแกรมที่</a:t>
            </a:r>
            <a:r>
              <a:rPr lang="th-TH" dirty="0" smtClean="0"/>
              <a:t>พัฒนามีดังต่อไปนี้ </a:t>
            </a:r>
            <a:endParaRPr lang="en-US" dirty="0" smtClean="0"/>
          </a:p>
          <a:p>
            <a:pPr algn="l"/>
            <a:endParaRPr lang="en-US" dirty="0"/>
          </a:p>
          <a:p>
            <a:pPr lvl="0" algn="l"/>
            <a:r>
              <a:rPr lang="en-US" dirty="0" smtClean="0"/>
              <a:t>1.</a:t>
            </a:r>
            <a:r>
              <a:rPr lang="th-TH" dirty="0" smtClean="0"/>
              <a:t>ผู้ดูแล</a:t>
            </a:r>
            <a:r>
              <a:rPr lang="th-TH" dirty="0"/>
              <a:t>ระบบ   </a:t>
            </a:r>
            <a:endParaRPr lang="en-US" dirty="0"/>
          </a:p>
          <a:p>
            <a:pPr algn="l"/>
            <a:r>
              <a:rPr lang="en-US" dirty="0"/>
              <a:t>-</a:t>
            </a:r>
            <a:r>
              <a:rPr lang="th-TH" dirty="0"/>
              <a:t> </a:t>
            </a:r>
            <a:r>
              <a:rPr lang="en-US" dirty="0"/>
              <a:t> </a:t>
            </a:r>
            <a:r>
              <a:rPr lang="th-TH" dirty="0"/>
              <a:t>เรียกดูข้อมูลการสิ้นเปลืองพลังงานเครื่องคอมพิวเตอร์ภายในเครื่อข่าย</a:t>
            </a:r>
            <a:endParaRPr lang="en-US" dirty="0"/>
          </a:p>
          <a:p>
            <a:pPr algn="l"/>
            <a:r>
              <a:rPr lang="en-US" dirty="0"/>
              <a:t>- </a:t>
            </a:r>
            <a:r>
              <a:rPr lang="en-US" dirty="0" smtClean="0"/>
              <a:t> </a:t>
            </a:r>
            <a:r>
              <a:rPr lang="th-TH" dirty="0" smtClean="0"/>
              <a:t>เรียกดู</a:t>
            </a:r>
            <a:r>
              <a:rPr lang="th-TH" dirty="0"/>
              <a:t>ข้อมูลเครื่องคอมพิวเตอร์ที่ส่งข้อมูลมายังเซอเวอร์</a:t>
            </a:r>
            <a:endParaRPr lang="en-US" dirty="0"/>
          </a:p>
          <a:p>
            <a:pPr algn="l"/>
            <a:r>
              <a:rPr lang="en-US" dirty="0"/>
              <a:t>-</a:t>
            </a:r>
            <a:r>
              <a:rPr lang="th-TH" dirty="0"/>
              <a:t> </a:t>
            </a:r>
            <a:r>
              <a:rPr lang="en-US" dirty="0" smtClean="0"/>
              <a:t> </a:t>
            </a:r>
            <a:r>
              <a:rPr lang="th-TH" dirty="0" smtClean="0"/>
              <a:t>ตั้ง</a:t>
            </a:r>
            <a:r>
              <a:rPr lang="th-TH" dirty="0"/>
              <a:t>ค่าข้อมูลราคาค่าไฟฟ้าต่อหน่วย</a:t>
            </a:r>
            <a:endParaRPr lang="en-US" dirty="0"/>
          </a:p>
          <a:p>
            <a:pPr marL="457200" indent="-457200" algn="l">
              <a:buFontTx/>
              <a:buChar char="-"/>
            </a:pPr>
            <a:r>
              <a:rPr lang="th-TH" dirty="0" smtClean="0"/>
              <a:t>ตั้ง</a:t>
            </a:r>
            <a:r>
              <a:rPr lang="th-TH" dirty="0"/>
              <a:t>ค่าระยะเวลาที่ถือว่าเป็นการละทิ้งการใช้งาน</a:t>
            </a:r>
            <a:r>
              <a:rPr lang="th-TH" dirty="0" smtClean="0"/>
              <a:t>คอมพิวเตอร์</a:t>
            </a:r>
            <a:endParaRPr lang="en-US" dirty="0" smtClean="0"/>
          </a:p>
          <a:p>
            <a:pPr marL="457200" indent="-457200" algn="l">
              <a:buFontTx/>
              <a:buChar char="-"/>
            </a:pPr>
            <a:endParaRPr lang="en-US" dirty="0"/>
          </a:p>
          <a:p>
            <a:pPr algn="l"/>
            <a:r>
              <a:rPr lang="en-US" dirty="0" smtClean="0"/>
              <a:t>2.</a:t>
            </a:r>
            <a:r>
              <a:rPr lang="th-TH" dirty="0" smtClean="0"/>
              <a:t>พนักงาน</a:t>
            </a:r>
            <a:r>
              <a:rPr lang="th-TH" dirty="0"/>
              <a:t>ภายในองค์กรต่างๆ</a:t>
            </a:r>
            <a:endParaRPr lang="en-US" dirty="0"/>
          </a:p>
          <a:p>
            <a:pPr algn="l"/>
            <a:r>
              <a:rPr lang="en-US" dirty="0"/>
              <a:t>- </a:t>
            </a:r>
            <a:r>
              <a:rPr lang="th-TH" dirty="0"/>
              <a:t> เรียกดูข้อมูลของเครื่องคอมพิวเตอร์</a:t>
            </a:r>
            <a:endParaRPr lang="en-US" dirty="0"/>
          </a:p>
          <a:p>
            <a:pPr algn="l"/>
            <a:r>
              <a:rPr lang="en-US" dirty="0"/>
              <a:t>-</a:t>
            </a:r>
            <a:r>
              <a:rPr lang="th-TH" dirty="0"/>
              <a:t> </a:t>
            </a:r>
            <a:r>
              <a:rPr lang="en-US" dirty="0"/>
              <a:t> </a:t>
            </a:r>
            <a:r>
              <a:rPr lang="th-TH" dirty="0"/>
              <a:t>แก้ไขข้อมูลของเครื่องคอมพิวเตอร์</a:t>
            </a:r>
            <a:endParaRPr lang="en-US" dirty="0"/>
          </a:p>
          <a:p>
            <a:pPr algn="l"/>
            <a:r>
              <a:rPr lang="en-US" dirty="0"/>
              <a:t>- </a:t>
            </a:r>
            <a:r>
              <a:rPr lang="th-TH" dirty="0"/>
              <a:t>ระบุหมายเลข </a:t>
            </a:r>
            <a:r>
              <a:rPr lang="en-US" dirty="0"/>
              <a:t>IP </a:t>
            </a:r>
            <a:r>
              <a:rPr lang="th-TH" dirty="0"/>
              <a:t>ของเครื่องเซอเวอร์ เพื่อทำการส่งข้อมูล</a:t>
            </a:r>
            <a:endParaRPr lang="en-US" dirty="0"/>
          </a:p>
          <a:p>
            <a:pPr algn="l"/>
            <a:r>
              <a:rPr lang="en-US" dirty="0"/>
              <a:t>- </a:t>
            </a:r>
            <a:r>
              <a:rPr lang="th-TH" dirty="0"/>
              <a:t>ซอฟแวร์จะส่งข้อมูลได้ก็ต่อเมื่อระบุหมายเลข </a:t>
            </a:r>
            <a:r>
              <a:rPr lang="en-US" dirty="0"/>
              <a:t>IP </a:t>
            </a:r>
            <a:r>
              <a:rPr lang="th-TH" dirty="0"/>
              <a:t>ของเซอเวอร์ถูกต้อง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79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609600" y="457200"/>
            <a:ext cx="7086600" cy="5334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4 </a:t>
            </a:r>
            <a:r>
              <a:rPr lang="th-TH" sz="4000" b="1" dirty="0" smtClean="0">
                <a:latin typeface="Angsana New" pitchFamily="18" charset="-34"/>
                <a:cs typeface="Angsana New" pitchFamily="18" charset="-34"/>
              </a:rPr>
              <a:t>เครื่องมือ</a:t>
            </a:r>
            <a:r>
              <a:rPr lang="th-TH" sz="4000" b="1" dirty="0">
                <a:latin typeface="Angsana New" pitchFamily="18" charset="-34"/>
                <a:cs typeface="Angsana New" pitchFamily="18" charset="-34"/>
              </a:rPr>
              <a:t>ที่ใช้ในการ</a:t>
            </a:r>
            <a:r>
              <a:rPr lang="th-TH" sz="4000" b="1" dirty="0" smtClean="0">
                <a:latin typeface="Angsana New" pitchFamily="18" charset="-34"/>
                <a:cs typeface="Angsana New" pitchFamily="18" charset="-34"/>
              </a:rPr>
              <a:t>พัฒนา</a:t>
            </a:r>
            <a:endParaRPr lang="en-US" sz="4000" b="1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685800" y="990600"/>
            <a:ext cx="7162800" cy="518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Angsana New" pitchFamily="18" charset="-34"/>
                <a:cs typeface="Angsana New" pitchFamily="18" charset="-34"/>
              </a:rPr>
              <a:t>4.1 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Hardware</a:t>
            </a:r>
          </a:p>
          <a:p>
            <a:pPr algn="l"/>
            <a:r>
              <a:rPr lang="en-US" dirty="0" smtClean="0">
                <a:latin typeface="Angsana New" pitchFamily="18" charset="-34"/>
                <a:cs typeface="Angsana New" pitchFamily="18" charset="-34"/>
              </a:rPr>
              <a:t>	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-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เครื่องคอมพิวเตอร์ที่มีหน่วยประมวลผล (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CPU)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รุ่น 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AMD A6</a:t>
            </a:r>
          </a:p>
          <a:p>
            <a:pPr algn="l"/>
            <a:r>
              <a:rPr lang="en-US" dirty="0">
                <a:latin typeface="Angsana New" pitchFamily="18" charset="-34"/>
                <a:cs typeface="Angsana New" pitchFamily="18" charset="-34"/>
              </a:rPr>
              <a:t>	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-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หน่วยความจำหลัก (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RAM)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ขนาด 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8 Gigabyte (GB)</a:t>
            </a:r>
            <a:br>
              <a:rPr lang="en-US" dirty="0">
                <a:latin typeface="Angsana New" pitchFamily="18" charset="-34"/>
                <a:cs typeface="Angsana New" pitchFamily="18" charset="-34"/>
              </a:rPr>
            </a:br>
            <a:r>
              <a:rPr lang="en-US" dirty="0">
                <a:latin typeface="Angsana New" pitchFamily="18" charset="-34"/>
                <a:cs typeface="Angsana New" pitchFamily="18" charset="-34"/>
              </a:rPr>
              <a:t>	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-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สื่อเก็บข้อมูล (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Hard disk)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ขนาดความจุ 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600 Gigabyte (GB)</a:t>
            </a:r>
          </a:p>
          <a:p>
            <a:pPr algn="l"/>
            <a:r>
              <a:rPr lang="en-US" dirty="0">
                <a:latin typeface="Angsana New" pitchFamily="18" charset="-34"/>
                <a:cs typeface="Angsana New" pitchFamily="18" charset="-34"/>
              </a:rPr>
              <a:t>4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.2 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Software</a:t>
            </a:r>
          </a:p>
          <a:p>
            <a:pPr algn="l"/>
            <a:r>
              <a:rPr lang="en-US" dirty="0" smtClean="0">
                <a:latin typeface="Angsana New" pitchFamily="18" charset="-34"/>
                <a:cs typeface="Angsana New" pitchFamily="18" charset="-34"/>
              </a:rPr>
              <a:t>	- 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โปรแกรม 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NetBeans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 IDE</a:t>
            </a:r>
          </a:p>
          <a:p>
            <a:pPr algn="l"/>
            <a:r>
              <a:rPr lang="en-US" dirty="0">
                <a:latin typeface="Angsana New" pitchFamily="18" charset="-34"/>
                <a:cs typeface="Angsana New" pitchFamily="18" charset="-34"/>
              </a:rPr>
              <a:t>	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-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โปรแกรม 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Appserv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  <a:p>
            <a:pPr algn="l"/>
            <a:r>
              <a:rPr lang="en-US" dirty="0">
                <a:latin typeface="Angsana New" pitchFamily="18" charset="-34"/>
                <a:cs typeface="Angsana New" pitchFamily="18" charset="-34"/>
              </a:rPr>
              <a:t>	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-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ระบบปฏิบัติการ 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Window 7 64 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bit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  <a:p>
            <a:pPr algn="l"/>
            <a:r>
              <a:rPr lang="en-US" dirty="0" smtClean="0">
                <a:latin typeface="Angsana New" pitchFamily="18" charset="-34"/>
                <a:cs typeface="Angsana New" pitchFamily="18" charset="-34"/>
              </a:rPr>
              <a:t>4.3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ภาษาที่ใช้ในการพัฒนา 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  <a:p>
            <a:pPr algn="l"/>
            <a:r>
              <a:rPr lang="th-TH" dirty="0">
                <a:latin typeface="Angsana New" pitchFamily="18" charset="-34"/>
                <a:cs typeface="Angsana New" pitchFamily="18" charset="-34"/>
              </a:rPr>
              <a:t>	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-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ภาษา 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Java 	</a:t>
            </a:r>
          </a:p>
        </p:txBody>
      </p:sp>
    </p:spTree>
    <p:extLst>
      <p:ext uri="{BB962C8B-B14F-4D97-AF65-F5344CB8AC3E}">
        <p14:creationId xmlns:p14="http://schemas.microsoft.com/office/powerpoint/2010/main" val="44437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609600" y="457200"/>
            <a:ext cx="7086600" cy="5334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5 </a:t>
            </a:r>
            <a:r>
              <a:rPr lang="th-TH" sz="4000" b="1" dirty="0" smtClean="0">
                <a:latin typeface="Angsana New" pitchFamily="18" charset="-34"/>
                <a:cs typeface="Angsana New" pitchFamily="18" charset="-34"/>
              </a:rPr>
              <a:t>ประโยชน์</a:t>
            </a:r>
            <a:r>
              <a:rPr lang="th-TH" sz="4000" b="1" dirty="0">
                <a:latin typeface="Angsana New" pitchFamily="18" charset="-34"/>
                <a:cs typeface="Angsana New" pitchFamily="18" charset="-34"/>
              </a:rPr>
              <a:t>ที่คาดว่าจะได้รับ</a:t>
            </a:r>
            <a:endParaRPr lang="en-US" sz="4000" b="1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762000" y="1295400"/>
            <a:ext cx="7162800" cy="335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Angsana New" pitchFamily="18" charset="-34"/>
                <a:cs typeface="Angsana New" pitchFamily="18" charset="-34"/>
              </a:rPr>
              <a:t>5.1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สามารถติดตามพฤติกรรมการใช้พลังงานของเครื่องคอมพิวเตอร์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ของ</a:t>
            </a:r>
            <a:r>
              <a:rPr lang="en-US" dirty="0">
                <a:latin typeface="Angsana New" pitchFamily="18" charset="-34"/>
                <a:cs typeface="Angsana New" pitchFamily="18" charset="-34"/>
              </a:rPr>
              <a:t> 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  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พนักงาน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ในหน่วยงานได้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  <a:p>
            <a:pPr algn="l"/>
            <a:r>
              <a:rPr lang="en-US" dirty="0" smtClean="0">
                <a:latin typeface="Angsana New" pitchFamily="18" charset="-34"/>
                <a:cs typeface="Angsana New" pitchFamily="18" charset="-34"/>
              </a:rPr>
              <a:t>5.2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สามารถติดตามปริมาณการสิ้นเปลืองพลังงานของเครื่องคอมพิวเตอร์ในภาพรวม ระดับแผนก  และ  ระดับเครื่องได้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  <a:p>
            <a:pPr algn="l"/>
            <a:r>
              <a:rPr lang="en-US" dirty="0" smtClean="0">
                <a:latin typeface="Angsana New" pitchFamily="18" charset="-34"/>
                <a:cs typeface="Angsana New" pitchFamily="18" charset="-34"/>
              </a:rPr>
              <a:t>5.3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นำข้อมูลจากซอฟแวร์ที่ได้ไปวางแผนกำหนดนโยบายการใช้ไฟฟ้าของหน่วยงาน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9922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09600" y="457200"/>
            <a:ext cx="7086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latin typeface="Angsana New" pitchFamily="18" charset="-34"/>
                <a:cs typeface="Angsana New" pitchFamily="18" charset="-34"/>
              </a:rPr>
              <a:t>6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4000" b="1" dirty="0">
                <a:latin typeface="Angsana New" pitchFamily="18" charset="-34"/>
                <a:cs typeface="Angsana New" pitchFamily="18" charset="-34"/>
              </a:rPr>
              <a:t>ขั้นตอนการดำเนินงาน</a:t>
            </a:r>
            <a:endParaRPr lang="en-US" sz="4000" b="1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762000" y="1295400"/>
            <a:ext cx="7162800" cy="335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ngsana New" pitchFamily="18" charset="-34"/>
                <a:cs typeface="Angsana New" pitchFamily="18" charset="-34"/>
              </a:rPr>
              <a:t>-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 กำหนดปัญหา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  <a:p>
            <a:pPr algn="l"/>
            <a:r>
              <a:rPr lang="th-TH" dirty="0">
                <a:latin typeface="Angsana New" pitchFamily="18" charset="-34"/>
                <a:cs typeface="Angsana New" pitchFamily="18" charset="-34"/>
              </a:rPr>
              <a:t>- รวบรวมข้อมูล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  <a:p>
            <a:pPr algn="l"/>
            <a:r>
              <a:rPr lang="en-US" dirty="0">
                <a:latin typeface="Angsana New" pitchFamily="18" charset="-34"/>
                <a:cs typeface="Angsana New" pitchFamily="18" charset="-34"/>
              </a:rPr>
              <a:t>-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ออกแบบโปรแกรม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  <a:p>
            <a:pPr algn="l"/>
            <a:r>
              <a:rPr lang="en-US" dirty="0">
                <a:latin typeface="Angsana New" pitchFamily="18" charset="-34"/>
                <a:cs typeface="Angsana New" pitchFamily="18" charset="-34"/>
              </a:rPr>
              <a:t>-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พัฒนาโปรแกรมและจัดทำเอกสาร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  <a:p>
            <a:pPr algn="l"/>
            <a:r>
              <a:rPr lang="en-US" dirty="0">
                <a:latin typeface="Angsana New" pitchFamily="18" charset="-34"/>
                <a:cs typeface="Angsana New" pitchFamily="18" charset="-34"/>
              </a:rPr>
              <a:t>-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ทดสอบและบำรุงรักษาโปรแกรม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  <a:p>
            <a:pPr algn="l"/>
            <a:r>
              <a:rPr lang="en-US" dirty="0">
                <a:latin typeface="Angsana New" pitchFamily="18" charset="-34"/>
                <a:cs typeface="Angsana New" pitchFamily="18" charset="-34"/>
              </a:rPr>
              <a:t>-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ดำเนินงานและประเมินผล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7393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09600" y="457200"/>
            <a:ext cx="7086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7 </a:t>
            </a:r>
            <a:r>
              <a:rPr lang="th-TH" sz="4000" b="1" dirty="0">
                <a:latin typeface="Angsana New" pitchFamily="18" charset="-34"/>
                <a:cs typeface="Angsana New" pitchFamily="18" charset="-34"/>
              </a:rPr>
              <a:t>แนวความคิดของโครงงาน</a:t>
            </a:r>
            <a:endParaRPr lang="en-US" sz="4000" b="1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762000" y="1295400"/>
            <a:ext cx="7162800" cy="335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Angsana New" pitchFamily="18" charset="-34"/>
                <a:cs typeface="Angsana New" pitchFamily="18" charset="-34"/>
              </a:rPr>
              <a:t>	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ซอฟแวร์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ตรวจสอบการใช้ไฟฟ้าของเครื่องคอมพิวเตอร์ หลักการทำงานของซอฟแวร์ ผู้ใช้เครื่องคอมพิวเตอร์ได้เปิดเครื่องไว้ ซอฟแวร์จะตรวจสอบสถานะการทำงานของเครื่องคอมพิวเตอร์ จากนั้นซอฟแวร์จะส่ง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ข้อมูลในขณะที่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ไม่มีการใช้งาน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คอมพิวเตอร์ ไป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ยังเครื่องเซอเวอร์ แล้วจะได้ข้อมูลการใช้ไฟฟ้าเก็บไว้ในเครื่องเซอเวอร์เพื่อนำไปแสดงผลทางหน้าจอ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7386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09600" y="457200"/>
            <a:ext cx="7086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latin typeface="Angsana New" pitchFamily="18" charset="-34"/>
                <a:cs typeface="Angsana New" pitchFamily="18" charset="-34"/>
              </a:rPr>
              <a:t>8</a:t>
            </a:r>
            <a:r>
              <a:rPr lang="en-US" sz="4000" b="1" dirty="0" smtClean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4000" b="1" dirty="0">
                <a:latin typeface="Angsana New" pitchFamily="18" charset="-34"/>
                <a:cs typeface="Angsana New" pitchFamily="18" charset="-34"/>
              </a:rPr>
              <a:t>แผนภาพ</a:t>
            </a:r>
            <a:r>
              <a:rPr lang="th-TH" sz="4000" b="1" dirty="0" smtClean="0">
                <a:latin typeface="Angsana New" pitchFamily="18" charset="-34"/>
                <a:cs typeface="Angsana New" pitchFamily="18" charset="-34"/>
              </a:rPr>
              <a:t>แนวความคิด</a:t>
            </a:r>
            <a:r>
              <a:rPr lang="th-TH" sz="4000" b="1" dirty="0">
                <a:latin typeface="Angsana New" pitchFamily="18" charset="-34"/>
                <a:cs typeface="Angsana New" pitchFamily="18" charset="-34"/>
              </a:rPr>
              <a:t>ของโครงงาน</a:t>
            </a:r>
            <a:endParaRPr lang="en-US" sz="4000" b="1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762000" y="1295400"/>
            <a:ext cx="7162800" cy="335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6" name="Picture 5" descr="H:\GitB\EM_text\dia_Energy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95400"/>
            <a:ext cx="6324600" cy="41113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616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mposite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Composit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mpos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127</TotalTime>
  <Words>628</Words>
  <Application>Microsoft Office PowerPoint</Application>
  <PresentationFormat>On-screen Show (4:3)</PresentationFormat>
  <Paragraphs>87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Composite</vt:lpstr>
      <vt:lpstr>ซอฟแวร์ตรวจสอบการใช้ไฟฟ้าของเครื่องคอมพิวเตอร์Energy Monitor </vt:lpstr>
      <vt:lpstr>1  ที่มาและความสำคัญของปัญหา</vt:lpstr>
      <vt:lpstr>2 วัตถุประสงค์ของโครงงาน</vt:lpstr>
      <vt:lpstr>3 ขอบเขตของโครงงาน</vt:lpstr>
      <vt:lpstr>4 เครื่องมือที่ใช้ในการพัฒนา</vt:lpstr>
      <vt:lpstr>5 ประโยชน์ที่คาดว่าจะได้รับ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ซอฟแวร์ตรวจสอบการใช้ไฟฟ้าของเครื่องคอมพิวเตอร์Energy Monitor</dc:title>
  <dc:creator>B-nth</dc:creator>
  <cp:lastModifiedBy>B-nth</cp:lastModifiedBy>
  <cp:revision>11</cp:revision>
  <dcterms:created xsi:type="dcterms:W3CDTF">2012-09-19T06:28:30Z</dcterms:created>
  <dcterms:modified xsi:type="dcterms:W3CDTF">2012-09-20T04:03:48Z</dcterms:modified>
</cp:coreProperties>
</file>